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2" r:id="rId3"/>
    <p:sldId id="274" r:id="rId4"/>
    <p:sldId id="272" r:id="rId5"/>
    <p:sldId id="273" r:id="rId6"/>
    <p:sldId id="260" r:id="rId7"/>
    <p:sldId id="270" r:id="rId8"/>
    <p:sldId id="263" r:id="rId9"/>
    <p:sldId id="258" r:id="rId10"/>
    <p:sldId id="257" r:id="rId11"/>
    <p:sldId id="265" r:id="rId12"/>
    <p:sldId id="266" r:id="rId13"/>
    <p:sldId id="259" r:id="rId14"/>
    <p:sldId id="267" r:id="rId15"/>
    <p:sldId id="268" r:id="rId16"/>
    <p:sldId id="271" r:id="rId17"/>
    <p:sldId id="269"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01407C-9030-490D-B2A3-290A8D117BA2}"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3953767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1407C-9030-490D-B2A3-290A8D117BA2}"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642942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1407C-9030-490D-B2A3-290A8D117BA2}"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275352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01407C-9030-490D-B2A3-290A8D117BA2}"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40215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01407C-9030-490D-B2A3-290A8D117BA2}"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385584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01407C-9030-490D-B2A3-290A8D117BA2}"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1903736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01407C-9030-490D-B2A3-290A8D117BA2}" type="datetimeFigureOut">
              <a:rPr lang="en-US" smtClean="0"/>
              <a:t>4/23/2022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64083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01407C-9030-490D-B2A3-290A8D117BA2}" type="datetimeFigureOut">
              <a:rPr lang="en-US" smtClean="0"/>
              <a:t>4/23/2022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194019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01407C-9030-490D-B2A3-290A8D117BA2}" type="datetimeFigureOut">
              <a:rPr lang="en-US" smtClean="0"/>
              <a:t>4/23/2022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397607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01407C-9030-490D-B2A3-290A8D117BA2}"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1493242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01407C-9030-490D-B2A3-290A8D117BA2}"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82E64-3EDA-47DD-8A39-05A28ED4A326}" type="slidenum">
              <a:rPr lang="en-US" smtClean="0"/>
              <a:t>‹#›</a:t>
            </a:fld>
            <a:endParaRPr lang="en-US"/>
          </a:p>
        </p:txBody>
      </p:sp>
    </p:spTree>
    <p:extLst>
      <p:ext uri="{BB962C8B-B14F-4D97-AF65-F5344CB8AC3E}">
        <p14:creationId xmlns:p14="http://schemas.microsoft.com/office/powerpoint/2010/main" val="1299035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1407C-9030-490D-B2A3-290A8D117BA2}" type="datetimeFigureOut">
              <a:rPr lang="en-US" smtClean="0"/>
              <a:t>4/23/2022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682E64-3EDA-47DD-8A39-05A28ED4A326}" type="slidenum">
              <a:rPr lang="en-US" smtClean="0"/>
              <a:t>‹#›</a:t>
            </a:fld>
            <a:endParaRPr lang="en-US"/>
          </a:p>
        </p:txBody>
      </p:sp>
    </p:spTree>
    <p:extLst>
      <p:ext uri="{BB962C8B-B14F-4D97-AF65-F5344CB8AC3E}">
        <p14:creationId xmlns:p14="http://schemas.microsoft.com/office/powerpoint/2010/main" val="238012781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50A4-9F63-4BA8-9280-86EC0EE42A58}"/>
              </a:ext>
            </a:extLst>
          </p:cNvPr>
          <p:cNvSpPr>
            <a:spLocks noGrp="1"/>
          </p:cNvSpPr>
          <p:nvPr>
            <p:ph type="ctrTitle"/>
          </p:nvPr>
        </p:nvSpPr>
        <p:spPr>
          <a:xfrm>
            <a:off x="1524000" y="4314744"/>
            <a:ext cx="9144000" cy="971423"/>
          </a:xfrm>
        </p:spPr>
        <p:txBody>
          <a:bodyPr/>
          <a:lstStyle/>
          <a:p>
            <a:r>
              <a:rPr lang="en-US" b="1" dirty="0">
                <a:effectLst>
                  <a:outerShdw blurRad="38100" dist="38100" dir="2700000" algn="tl">
                    <a:srgbClr val="000000">
                      <a:alpha val="43137"/>
                    </a:srgbClr>
                  </a:outerShdw>
                </a:effectLst>
              </a:rPr>
              <a:t>2022 Yearly Update</a:t>
            </a:r>
          </a:p>
        </p:txBody>
      </p:sp>
      <p:pic>
        <p:nvPicPr>
          <p:cNvPr id="5" name="Picture 4" descr="A picture containing text, clipart&#10;&#10;Description automatically generated">
            <a:extLst>
              <a:ext uri="{FF2B5EF4-FFF2-40B4-BE49-F238E27FC236}">
                <a16:creationId xmlns:a16="http://schemas.microsoft.com/office/drawing/2014/main" id="{A2BC37DB-CD48-4004-B681-61E2ED9F4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483" y="1944487"/>
            <a:ext cx="8447034" cy="1940644"/>
          </a:xfrm>
          <a:prstGeom prst="rect">
            <a:avLst/>
          </a:prstGeom>
        </p:spPr>
      </p:pic>
    </p:spTree>
    <p:extLst>
      <p:ext uri="{BB962C8B-B14F-4D97-AF65-F5344CB8AC3E}">
        <p14:creationId xmlns:p14="http://schemas.microsoft.com/office/powerpoint/2010/main" val="353569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AA44FD5-4FEF-4C80-86D1-03785F1225EA}"/>
              </a:ext>
            </a:extLst>
          </p:cNvPr>
          <p:cNvSpPr txBox="1">
            <a:spLocks/>
          </p:cNvSpPr>
          <p:nvPr/>
        </p:nvSpPr>
        <p:spPr>
          <a:xfrm>
            <a:off x="838200" y="1879543"/>
            <a:ext cx="10515600" cy="3800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effectLst>
                  <a:outerShdw blurRad="38100" dist="38100" dir="2700000" algn="tl">
                    <a:srgbClr val="000000">
                      <a:alpha val="43137"/>
                    </a:srgbClr>
                  </a:outerShdw>
                </a:effectLst>
              </a:rPr>
              <a:t>https://mixitupapp.com/patreon</a:t>
            </a:r>
          </a:p>
        </p:txBody>
      </p:sp>
      <p:pic>
        <p:nvPicPr>
          <p:cNvPr id="5" name="Picture 4" descr="A picture containing text, clipart&#10;&#10;Description automatically generated">
            <a:extLst>
              <a:ext uri="{FF2B5EF4-FFF2-40B4-BE49-F238E27FC236}">
                <a16:creationId xmlns:a16="http://schemas.microsoft.com/office/drawing/2014/main" id="{8B797BF7-3C75-4DBD-9BDB-67B01F002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526" y="544359"/>
            <a:ext cx="4953990" cy="1009146"/>
          </a:xfrm>
          <a:prstGeom prst="rect">
            <a:avLst/>
          </a:prstGeom>
        </p:spPr>
      </p:pic>
      <p:pic>
        <p:nvPicPr>
          <p:cNvPr id="8" name="Picture 7" descr="Logo, icon&#10;&#10;Description automatically generated">
            <a:extLst>
              <a:ext uri="{FF2B5EF4-FFF2-40B4-BE49-F238E27FC236}">
                <a16:creationId xmlns:a16="http://schemas.microsoft.com/office/drawing/2014/main" id="{511E65C3-3D36-4168-AACE-41E49EFCE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483" y="544359"/>
            <a:ext cx="1009146" cy="1009146"/>
          </a:xfrm>
          <a:prstGeom prst="rect">
            <a:avLst/>
          </a:prstGeom>
        </p:spPr>
      </p:pic>
      <p:pic>
        <p:nvPicPr>
          <p:cNvPr id="10" name="Picture 9">
            <a:extLst>
              <a:ext uri="{FF2B5EF4-FFF2-40B4-BE49-F238E27FC236}">
                <a16:creationId xmlns:a16="http://schemas.microsoft.com/office/drawing/2014/main" id="{327EEB55-3AD4-49FD-8385-548C9BA52311}"/>
              </a:ext>
            </a:extLst>
          </p:cNvPr>
          <p:cNvPicPr>
            <a:picLocks noChangeAspect="1"/>
          </p:cNvPicPr>
          <p:nvPr/>
        </p:nvPicPr>
        <p:blipFill>
          <a:blip r:embed="rId4"/>
          <a:stretch>
            <a:fillRect/>
          </a:stretch>
        </p:blipFill>
        <p:spPr>
          <a:xfrm>
            <a:off x="2573312" y="2706177"/>
            <a:ext cx="7045376" cy="3976103"/>
          </a:xfrm>
          <a:prstGeom prst="rect">
            <a:avLst/>
          </a:prstGeom>
        </p:spPr>
      </p:pic>
    </p:spTree>
    <p:extLst>
      <p:ext uri="{BB962C8B-B14F-4D97-AF65-F5344CB8AC3E}">
        <p14:creationId xmlns:p14="http://schemas.microsoft.com/office/powerpoint/2010/main" val="321790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C669-0320-41CC-ACE7-4C6220FFA42F}"/>
              </a:ext>
            </a:extLst>
          </p:cNvPr>
          <p:cNvSpPr>
            <a:spLocks noGrp="1"/>
          </p:cNvSpPr>
          <p:nvPr>
            <p:ph type="title"/>
          </p:nvPr>
        </p:nvSpPr>
        <p:spPr/>
        <p:txBody>
          <a:bodyPr>
            <a:normAutofit/>
          </a:bodyPr>
          <a:lstStyle/>
          <a:p>
            <a:r>
              <a:rPr lang="en-US" sz="6600" b="1" dirty="0">
                <a:effectLst>
                  <a:outerShdw blurRad="38100" dist="38100" dir="2700000" algn="tl">
                    <a:srgbClr val="000000">
                      <a:alpha val="43137"/>
                    </a:srgbClr>
                  </a:outerShdw>
                </a:effectLst>
              </a:rPr>
              <a:t>Mix It Up through the years…</a:t>
            </a:r>
          </a:p>
        </p:txBody>
      </p:sp>
      <p:pic>
        <p:nvPicPr>
          <p:cNvPr id="7" name="Picture 6" descr="A picture containing clipart, vector graphics&#10;&#10;Description automatically generated">
            <a:extLst>
              <a:ext uri="{FF2B5EF4-FFF2-40B4-BE49-F238E27FC236}">
                <a16:creationId xmlns:a16="http://schemas.microsoft.com/office/drawing/2014/main" id="{8DA2771D-E86F-4F2B-8F06-26FF78B21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493" y="1956128"/>
            <a:ext cx="1983012" cy="1983012"/>
          </a:xfrm>
          <a:prstGeom prst="rect">
            <a:avLst/>
          </a:prstGeom>
        </p:spPr>
      </p:pic>
      <p:sp>
        <p:nvSpPr>
          <p:cNvPr id="11" name="Content Placeholder 2">
            <a:extLst>
              <a:ext uri="{FF2B5EF4-FFF2-40B4-BE49-F238E27FC236}">
                <a16:creationId xmlns:a16="http://schemas.microsoft.com/office/drawing/2014/main" id="{D09BE6B4-31B1-421E-B49B-49D304FF8D8D}"/>
              </a:ext>
            </a:extLst>
          </p:cNvPr>
          <p:cNvSpPr txBox="1">
            <a:spLocks/>
          </p:cNvSpPr>
          <p:nvPr/>
        </p:nvSpPr>
        <p:spPr>
          <a:xfrm>
            <a:off x="4691742" y="4204580"/>
            <a:ext cx="2808515" cy="222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effectLst>
                  <a:outerShdw blurRad="38100" dist="38100" dir="2700000" algn="tl">
                    <a:srgbClr val="000000">
                      <a:alpha val="43137"/>
                    </a:srgbClr>
                  </a:outerShdw>
                </a:effectLst>
              </a:rPr>
              <a:t>June 2020</a:t>
            </a:r>
          </a:p>
          <a:p>
            <a:pPr marL="0" indent="0" algn="ctr">
              <a:buFont typeface="Arial" panose="020B0604020202020204" pitchFamily="34" charset="0"/>
              <a:buNone/>
            </a:pPr>
            <a:endParaRPr lang="en-US" b="1"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b="1" dirty="0">
                <a:effectLst>
                  <a:outerShdw blurRad="38100" dist="38100" dir="2700000" algn="tl">
                    <a:srgbClr val="000000">
                      <a:alpha val="43137"/>
                    </a:srgbClr>
                  </a:outerShdw>
                </a:effectLst>
              </a:rPr>
              <a:t>Mixer Closure</a:t>
            </a:r>
          </a:p>
          <a:p>
            <a:pPr marL="0" indent="0" algn="ctr">
              <a:buFont typeface="Arial" panose="020B0604020202020204" pitchFamily="34" charset="0"/>
              <a:buNone/>
            </a:pPr>
            <a:r>
              <a:rPr lang="en-US" b="1" dirty="0">
                <a:effectLst>
                  <a:outerShdw blurRad="38100" dist="38100" dir="2700000" algn="tl">
                    <a:srgbClr val="000000">
                      <a:alpha val="43137"/>
                    </a:srgbClr>
                  </a:outerShdw>
                </a:effectLst>
              </a:rPr>
              <a:t>Twitch Migration</a:t>
            </a:r>
          </a:p>
        </p:txBody>
      </p:sp>
      <p:pic>
        <p:nvPicPr>
          <p:cNvPr id="14" name="Picture 13" descr="Icon&#10;&#10;Description automatically generated">
            <a:extLst>
              <a:ext uri="{FF2B5EF4-FFF2-40B4-BE49-F238E27FC236}">
                <a16:creationId xmlns:a16="http://schemas.microsoft.com/office/drawing/2014/main" id="{690DF011-A0A5-47E6-86A9-D5573B0C0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222" y="1956128"/>
            <a:ext cx="1983012" cy="1983012"/>
          </a:xfrm>
          <a:prstGeom prst="rect">
            <a:avLst/>
          </a:prstGeom>
        </p:spPr>
      </p:pic>
      <p:pic>
        <p:nvPicPr>
          <p:cNvPr id="15" name="Picture 14" descr="Icon&#10;&#10;Description automatically generated">
            <a:extLst>
              <a:ext uri="{FF2B5EF4-FFF2-40B4-BE49-F238E27FC236}">
                <a16:creationId xmlns:a16="http://schemas.microsoft.com/office/drawing/2014/main" id="{6056146B-2A37-45E8-8D00-BF04B5EE9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766" y="1956128"/>
            <a:ext cx="1983012" cy="1983012"/>
          </a:xfrm>
          <a:prstGeom prst="rect">
            <a:avLst/>
          </a:prstGeom>
        </p:spPr>
      </p:pic>
      <p:sp>
        <p:nvSpPr>
          <p:cNvPr id="16" name="Content Placeholder 2">
            <a:extLst>
              <a:ext uri="{FF2B5EF4-FFF2-40B4-BE49-F238E27FC236}">
                <a16:creationId xmlns:a16="http://schemas.microsoft.com/office/drawing/2014/main" id="{C27BF633-E314-412A-BE69-A7D2F2ACA0BA}"/>
              </a:ext>
            </a:extLst>
          </p:cNvPr>
          <p:cNvSpPr>
            <a:spLocks noGrp="1"/>
          </p:cNvSpPr>
          <p:nvPr>
            <p:ph idx="1"/>
          </p:nvPr>
        </p:nvSpPr>
        <p:spPr>
          <a:xfrm>
            <a:off x="775844" y="4204580"/>
            <a:ext cx="2887767" cy="2222479"/>
          </a:xfrm>
        </p:spPr>
        <p:txBody>
          <a:bodyPr>
            <a:normAutofit/>
          </a:bodyPr>
          <a:lstStyle/>
          <a:p>
            <a:pPr marL="0" indent="0" algn="ctr">
              <a:buNone/>
            </a:pPr>
            <a:r>
              <a:rPr lang="en-US" b="1" dirty="0">
                <a:effectLst>
                  <a:outerShdw blurRad="38100" dist="38100" dir="2700000" algn="tl">
                    <a:srgbClr val="000000">
                      <a:alpha val="43137"/>
                    </a:srgbClr>
                  </a:outerShdw>
                </a:effectLst>
              </a:rPr>
              <a:t>Nov 2017</a:t>
            </a:r>
          </a:p>
          <a:p>
            <a:pPr marL="0" indent="0" algn="ctr">
              <a:buNone/>
            </a:pPr>
            <a:endParaRPr lang="en-US" b="1" dirty="0">
              <a:effectLst>
                <a:outerShdw blurRad="38100" dist="38100" dir="2700000" algn="tl">
                  <a:srgbClr val="000000">
                    <a:alpha val="43137"/>
                  </a:srgbClr>
                </a:outerShdw>
              </a:effectLst>
            </a:endParaRPr>
          </a:p>
          <a:p>
            <a:pPr marL="0" indent="0" algn="ctr">
              <a:buNone/>
            </a:pPr>
            <a:r>
              <a:rPr lang="en-US" b="1" dirty="0">
                <a:effectLst>
                  <a:outerShdw blurRad="38100" dist="38100" dir="2700000" algn="tl">
                    <a:srgbClr val="000000">
                      <a:alpha val="43137"/>
                    </a:srgbClr>
                  </a:outerShdw>
                </a:effectLst>
              </a:rPr>
              <a:t>First Version</a:t>
            </a:r>
          </a:p>
          <a:p>
            <a:pPr marL="0" indent="0" algn="ctr">
              <a:buNone/>
            </a:pPr>
            <a:r>
              <a:rPr lang="en-US" b="1" dirty="0">
                <a:effectLst>
                  <a:outerShdw blurRad="38100" dist="38100" dir="2700000" algn="tl">
                    <a:srgbClr val="000000">
                      <a:alpha val="43137"/>
                    </a:srgbClr>
                  </a:outerShdw>
                </a:effectLst>
              </a:rPr>
              <a:t>Mixer-exclusive</a:t>
            </a:r>
          </a:p>
        </p:txBody>
      </p:sp>
      <p:sp>
        <p:nvSpPr>
          <p:cNvPr id="17" name="Content Placeholder 2">
            <a:extLst>
              <a:ext uri="{FF2B5EF4-FFF2-40B4-BE49-F238E27FC236}">
                <a16:creationId xmlns:a16="http://schemas.microsoft.com/office/drawing/2014/main" id="{530AEF5D-E3BE-443E-9D90-4677561005A0}"/>
              </a:ext>
            </a:extLst>
          </p:cNvPr>
          <p:cNvSpPr txBox="1">
            <a:spLocks/>
          </p:cNvSpPr>
          <p:nvPr/>
        </p:nvSpPr>
        <p:spPr>
          <a:xfrm>
            <a:off x="8528390" y="4204580"/>
            <a:ext cx="2887766" cy="222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effectLst>
                  <a:outerShdw blurRad="38100" dist="38100" dir="2700000" algn="tl">
                    <a:srgbClr val="000000">
                      <a:alpha val="43137"/>
                    </a:srgbClr>
                  </a:outerShdw>
                </a:effectLst>
              </a:rPr>
              <a:t>March 2022</a:t>
            </a:r>
          </a:p>
          <a:p>
            <a:pPr marL="0" indent="0" algn="ctr">
              <a:buFont typeface="Arial" panose="020B0604020202020204" pitchFamily="34" charset="0"/>
              <a:buNone/>
            </a:pPr>
            <a:endParaRPr lang="en-US" b="1"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b="1" dirty="0">
                <a:effectLst>
                  <a:outerShdw blurRad="38100" dist="38100" dir="2700000" algn="tl">
                    <a:srgbClr val="000000">
                      <a:alpha val="43137"/>
                    </a:srgbClr>
                  </a:outerShdw>
                </a:effectLst>
              </a:rPr>
              <a:t>Multi-Platform</a:t>
            </a:r>
          </a:p>
          <a:p>
            <a:pPr marL="0" indent="0" algn="ctr">
              <a:buFont typeface="Arial" panose="020B0604020202020204" pitchFamily="34" charset="0"/>
              <a:buNone/>
            </a:pPr>
            <a:r>
              <a:rPr lang="en-US" b="1" dirty="0">
                <a:effectLst>
                  <a:outerShdw blurRad="38100" dist="38100" dir="2700000" algn="tl">
                    <a:srgbClr val="000000">
                      <a:alpha val="43137"/>
                    </a:srgbClr>
                  </a:outerShdw>
                </a:effectLst>
              </a:rPr>
              <a:t>Trovo &amp; Glimesh</a:t>
            </a:r>
          </a:p>
        </p:txBody>
      </p:sp>
      <p:sp>
        <p:nvSpPr>
          <p:cNvPr id="8" name="Arrow: Right 7">
            <a:extLst>
              <a:ext uri="{FF2B5EF4-FFF2-40B4-BE49-F238E27FC236}">
                <a16:creationId xmlns:a16="http://schemas.microsoft.com/office/drawing/2014/main" id="{85855454-92E1-4BEE-A90B-9CB37FC80BDF}"/>
              </a:ext>
            </a:extLst>
          </p:cNvPr>
          <p:cNvSpPr/>
          <p:nvPr/>
        </p:nvSpPr>
        <p:spPr>
          <a:xfrm>
            <a:off x="3510657" y="2653420"/>
            <a:ext cx="1294411" cy="587829"/>
          </a:xfrm>
          <a:prstGeom prst="rightArrow">
            <a:avLst/>
          </a:prstGeom>
          <a:solidFill>
            <a:schemeClr val="accent1">
              <a:lumMod val="40000"/>
              <a:lumOff val="6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C13CFF6-2729-4F55-81EE-567C60F0DDE5}"/>
              </a:ext>
            </a:extLst>
          </p:cNvPr>
          <p:cNvSpPr/>
          <p:nvPr/>
        </p:nvSpPr>
        <p:spPr>
          <a:xfrm>
            <a:off x="7386930" y="2649736"/>
            <a:ext cx="1294411" cy="587829"/>
          </a:xfrm>
          <a:prstGeom prst="rightArrow">
            <a:avLst/>
          </a:prstGeom>
          <a:solidFill>
            <a:schemeClr val="accent1">
              <a:lumMod val="40000"/>
              <a:lumOff val="6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81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FF380-234B-4976-A100-0F267D9A8F9B}"/>
              </a:ext>
            </a:extLst>
          </p:cNvPr>
          <p:cNvSpPr>
            <a:spLocks noGrp="1"/>
          </p:cNvSpPr>
          <p:nvPr>
            <p:ph type="title"/>
          </p:nvPr>
        </p:nvSpPr>
        <p:spPr/>
        <p:txBody>
          <a:bodyPr>
            <a:noAutofit/>
          </a:bodyPr>
          <a:lstStyle/>
          <a:p>
            <a:r>
              <a:rPr lang="en-US" sz="6000" b="1" dirty="0">
                <a:effectLst>
                  <a:outerShdw blurRad="38100" dist="38100" dir="2700000" algn="tl">
                    <a:srgbClr val="000000">
                      <a:alpha val="43137"/>
                    </a:srgbClr>
                  </a:outerShdw>
                </a:effectLst>
              </a:rPr>
              <a:t>5 years of powering your streams</a:t>
            </a:r>
          </a:p>
        </p:txBody>
      </p:sp>
      <p:sp>
        <p:nvSpPr>
          <p:cNvPr id="3" name="Content Placeholder 2">
            <a:extLst>
              <a:ext uri="{FF2B5EF4-FFF2-40B4-BE49-F238E27FC236}">
                <a16:creationId xmlns:a16="http://schemas.microsoft.com/office/drawing/2014/main" id="{E2324939-AEF0-43E4-8439-C783E00FD090}"/>
              </a:ext>
            </a:extLst>
          </p:cNvPr>
          <p:cNvSpPr>
            <a:spLocks noGrp="1"/>
          </p:cNvSpPr>
          <p:nvPr>
            <p:ph idx="1"/>
          </p:nvPr>
        </p:nvSpPr>
        <p:spPr>
          <a:xfrm>
            <a:off x="838200" y="1825625"/>
            <a:ext cx="10515600" cy="4667250"/>
          </a:xfrm>
        </p:spPr>
        <p:txBody>
          <a:bodyPr>
            <a:normAutofit/>
          </a:bodyPr>
          <a:lstStyle/>
          <a:p>
            <a:pPr marL="0" indent="0">
              <a:buNone/>
            </a:pPr>
            <a:r>
              <a:rPr lang="en-US" dirty="0"/>
              <a:t>2022 marks the 5-year anniversary from when Mix It Up first started</a:t>
            </a:r>
          </a:p>
          <a:p>
            <a:endParaRPr lang="en-US" dirty="0"/>
          </a:p>
          <a:p>
            <a:r>
              <a:rPr lang="en-US" dirty="0"/>
              <a:t>6,500 Daily Active Users</a:t>
            </a:r>
          </a:p>
          <a:p>
            <a:r>
              <a:rPr lang="en-US" dirty="0"/>
              <a:t>21,000 Monthly Active Users</a:t>
            </a:r>
          </a:p>
          <a:p>
            <a:r>
              <a:rPr lang="en-US" dirty="0"/>
              <a:t>400,000 Monthly Service Connection</a:t>
            </a:r>
          </a:p>
          <a:p>
            <a:r>
              <a:rPr lang="en-US" dirty="0"/>
              <a:t>5,000,000 Monthly Commands Run</a:t>
            </a:r>
          </a:p>
          <a:p>
            <a:pPr marL="0" indent="0">
              <a:buNone/>
            </a:pPr>
            <a:endParaRPr lang="en-US" dirty="0"/>
          </a:p>
          <a:p>
            <a:pPr marL="0" indent="0">
              <a:buNone/>
            </a:pPr>
            <a:r>
              <a:rPr lang="en-US" dirty="0"/>
              <a:t>We’re ecstatic with the support &amp; love we get from our community and we’re ready to take it to the next level…</a:t>
            </a:r>
          </a:p>
          <a:p>
            <a:endParaRPr lang="en-US" dirty="0"/>
          </a:p>
        </p:txBody>
      </p:sp>
    </p:spTree>
    <p:extLst>
      <p:ext uri="{BB962C8B-B14F-4D97-AF65-F5344CB8AC3E}">
        <p14:creationId xmlns:p14="http://schemas.microsoft.com/office/powerpoint/2010/main" val="371290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logo&#10;&#10;Description automatically generated with low confidence">
            <a:extLst>
              <a:ext uri="{FF2B5EF4-FFF2-40B4-BE49-F238E27FC236}">
                <a16:creationId xmlns:a16="http://schemas.microsoft.com/office/drawing/2014/main" id="{1340F0B2-4294-496F-A509-3F741233B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21" y="3955126"/>
            <a:ext cx="4953558" cy="1836627"/>
          </a:xfrm>
          <a:prstGeom prst="rect">
            <a:avLst/>
          </a:prstGeom>
        </p:spPr>
      </p:pic>
      <p:pic>
        <p:nvPicPr>
          <p:cNvPr id="7" name="Picture 6" descr="A blue and white logo&#10;&#10;Description automatically generated with low confidence">
            <a:extLst>
              <a:ext uri="{FF2B5EF4-FFF2-40B4-BE49-F238E27FC236}">
                <a16:creationId xmlns:a16="http://schemas.microsoft.com/office/drawing/2014/main" id="{195C1B93-8E4A-4C18-A538-5E120D632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622" y="3955127"/>
            <a:ext cx="4953558" cy="1836627"/>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2A6FEF1E-9FDB-4781-9F12-03BE27FDA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598" y="804458"/>
            <a:ext cx="5996803" cy="1377721"/>
          </a:xfrm>
          <a:prstGeom prst="rect">
            <a:avLst/>
          </a:prstGeom>
        </p:spPr>
      </p:pic>
      <p:sp>
        <p:nvSpPr>
          <p:cNvPr id="2" name="Arrow: Right 1">
            <a:extLst>
              <a:ext uri="{FF2B5EF4-FFF2-40B4-BE49-F238E27FC236}">
                <a16:creationId xmlns:a16="http://schemas.microsoft.com/office/drawing/2014/main" id="{D47564C9-AA1B-47E8-AAA3-F807065BCFBC}"/>
              </a:ext>
            </a:extLst>
          </p:cNvPr>
          <p:cNvSpPr/>
          <p:nvPr/>
        </p:nvSpPr>
        <p:spPr>
          <a:xfrm rot="2700000">
            <a:off x="6572449" y="2724268"/>
            <a:ext cx="1971304" cy="688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62637F1F-CF25-4531-9B44-7C74903BE645}"/>
              </a:ext>
            </a:extLst>
          </p:cNvPr>
          <p:cNvSpPr/>
          <p:nvPr/>
        </p:nvSpPr>
        <p:spPr>
          <a:xfrm rot="8100000">
            <a:off x="3648248" y="2724268"/>
            <a:ext cx="1971304" cy="688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75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white logo&#10;&#10;Description automatically generated with low confidence">
            <a:extLst>
              <a:ext uri="{FF2B5EF4-FFF2-40B4-BE49-F238E27FC236}">
                <a16:creationId xmlns:a16="http://schemas.microsoft.com/office/drawing/2014/main" id="{039D6619-73D9-45A8-B021-D703BDD9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188" y="2282381"/>
            <a:ext cx="6172200" cy="2283713"/>
          </a:xfrm>
          <a:prstGeom prst="rect">
            <a:avLst/>
          </a:prstGeom>
          <a:noFill/>
        </p:spPr>
      </p:pic>
      <p:sp>
        <p:nvSpPr>
          <p:cNvPr id="11" name="Text Placeholder 3">
            <a:extLst>
              <a:ext uri="{FF2B5EF4-FFF2-40B4-BE49-F238E27FC236}">
                <a16:creationId xmlns:a16="http://schemas.microsoft.com/office/drawing/2014/main" id="{9904EA9F-0EFF-8B90-920B-4BAC7CEBFBE8}"/>
              </a:ext>
            </a:extLst>
          </p:cNvPr>
          <p:cNvSpPr>
            <a:spLocks noGrp="1"/>
          </p:cNvSpPr>
          <p:nvPr>
            <p:ph type="body" sz="half" idx="2"/>
          </p:nvPr>
        </p:nvSpPr>
        <p:spPr>
          <a:xfrm>
            <a:off x="836612" y="950305"/>
            <a:ext cx="3932237" cy="4947864"/>
          </a:xfrm>
        </p:spPr>
        <p:txBody>
          <a:bodyPr>
            <a:normAutofit lnSpcReduction="10000"/>
          </a:bodyPr>
          <a:lstStyle/>
          <a:p>
            <a:r>
              <a:rPr lang="en-US" sz="2800" b="1" dirty="0">
                <a:effectLst>
                  <a:outerShdw blurRad="38100" dist="38100" dir="2700000" algn="tl">
                    <a:srgbClr val="000000">
                      <a:alpha val="43137"/>
                    </a:srgbClr>
                  </a:outerShdw>
                </a:effectLst>
              </a:rPr>
              <a:t>“Same Mix It Up Flavor,</a:t>
            </a:r>
          </a:p>
          <a:p>
            <a:r>
              <a:rPr lang="en-US" sz="2800" b="1" dirty="0">
                <a:effectLst>
                  <a:outerShdw blurRad="38100" dist="38100" dir="2700000" algn="tl">
                    <a:srgbClr val="000000">
                      <a:alpha val="43137"/>
                    </a:srgbClr>
                  </a:outerShdw>
                </a:effectLst>
              </a:rPr>
              <a:t>  Same Mix It Up Taste”</a:t>
            </a:r>
          </a:p>
          <a:p>
            <a:endParaRPr lang="en-US" sz="2800" b="1" dirty="0">
              <a:effectLst>
                <a:outerShdw blurRad="38100" dist="38100" dir="2700000" algn="tl">
                  <a:srgbClr val="000000">
                    <a:alpha val="43137"/>
                  </a:srgbClr>
                </a:outerShdw>
              </a:effectLst>
            </a:endParaRPr>
          </a:p>
          <a:p>
            <a:r>
              <a:rPr lang="en-US" sz="2800" b="1" dirty="0">
                <a:effectLst>
                  <a:outerShdw blurRad="38100" dist="38100" dir="2700000" algn="tl">
                    <a:srgbClr val="000000">
                      <a:alpha val="43137"/>
                    </a:srgbClr>
                  </a:outerShdw>
                </a:effectLst>
              </a:rPr>
              <a:t>Mix It Up Desktop will continue to be our desktop solution to your streaming needs</a:t>
            </a:r>
          </a:p>
          <a:p>
            <a:endParaRPr lang="en-US" sz="2800" b="1" dirty="0">
              <a:effectLst>
                <a:outerShdw blurRad="38100" dist="38100" dir="2700000" algn="tl">
                  <a:srgbClr val="000000">
                    <a:alpha val="43137"/>
                  </a:srgbClr>
                </a:outerShdw>
              </a:effectLst>
            </a:endParaRPr>
          </a:p>
          <a:p>
            <a:r>
              <a:rPr lang="en-US" sz="2800" b="1" dirty="0">
                <a:effectLst>
                  <a:outerShdw blurRad="38100" dist="38100" dir="2700000" algn="tl">
                    <a:srgbClr val="000000">
                      <a:alpha val="43137"/>
                    </a:srgbClr>
                  </a:outerShdw>
                </a:effectLst>
              </a:rPr>
              <a:t>Free always and forever, we have no plans on stopping work on new features and options</a:t>
            </a:r>
          </a:p>
          <a:p>
            <a:endParaRPr lang="en-US" sz="2800" b="1" dirty="0">
              <a:effectLst>
                <a:outerShdw blurRad="38100" dist="38100" dir="2700000" algn="tl">
                  <a:srgbClr val="000000">
                    <a:alpha val="43137"/>
                  </a:srgbClr>
                </a:outerShdw>
              </a:effectLst>
            </a:endParaRPr>
          </a:p>
          <a:p>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77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white logo&#10;&#10;Description automatically generated with low confidence">
            <a:extLst>
              <a:ext uri="{FF2B5EF4-FFF2-40B4-BE49-F238E27FC236}">
                <a16:creationId xmlns:a16="http://schemas.microsoft.com/office/drawing/2014/main" id="{03CA3D43-D8F1-4222-8C36-DEF2061C0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41" y="2287143"/>
            <a:ext cx="6172200" cy="2283713"/>
          </a:xfrm>
          <a:prstGeom prst="rect">
            <a:avLst/>
          </a:prstGeom>
          <a:noFill/>
        </p:spPr>
      </p:pic>
      <p:sp>
        <p:nvSpPr>
          <p:cNvPr id="10" name="Text Placeholder 3">
            <a:extLst>
              <a:ext uri="{FF2B5EF4-FFF2-40B4-BE49-F238E27FC236}">
                <a16:creationId xmlns:a16="http://schemas.microsoft.com/office/drawing/2014/main" id="{FB69D243-26BF-4E28-8E7A-D80D6B57DCA2}"/>
              </a:ext>
            </a:extLst>
          </p:cNvPr>
          <p:cNvSpPr txBox="1">
            <a:spLocks/>
          </p:cNvSpPr>
          <p:nvPr/>
        </p:nvSpPr>
        <p:spPr>
          <a:xfrm>
            <a:off x="7441942" y="807800"/>
            <a:ext cx="3932237" cy="551580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800" b="1" dirty="0">
                <a:effectLst>
                  <a:outerShdw blurRad="38100" dist="38100" dir="2700000" algn="tl">
                    <a:srgbClr val="000000">
                      <a:alpha val="43137"/>
                    </a:srgbClr>
                  </a:outerShdw>
                </a:effectLst>
              </a:rPr>
              <a:t>Mix It Up Online will be the fully-online, web-hosted bot version of what you know &amp; love</a:t>
            </a:r>
          </a:p>
          <a:p>
            <a:endParaRPr lang="en-US" sz="2800" b="1" dirty="0">
              <a:effectLst>
                <a:outerShdw blurRad="38100" dist="38100" dir="2700000" algn="tl">
                  <a:srgbClr val="000000">
                    <a:alpha val="43137"/>
                  </a:srgbClr>
                </a:outerShdw>
              </a:effectLst>
            </a:endParaRPr>
          </a:p>
          <a:p>
            <a:r>
              <a:rPr lang="en-US" sz="2800" b="1" dirty="0">
                <a:effectLst>
                  <a:outerShdw blurRad="38100" dist="38100" dir="2700000" algn="tl">
                    <a:srgbClr val="000000">
                      <a:alpha val="43137"/>
                    </a:srgbClr>
                  </a:outerShdw>
                </a:effectLst>
              </a:rPr>
              <a:t>All the same features plus new and exciting ones only possible via online</a:t>
            </a:r>
          </a:p>
          <a:p>
            <a:endParaRPr lang="en-US" sz="2800" b="1" dirty="0">
              <a:effectLst>
                <a:outerShdw blurRad="38100" dist="38100" dir="2700000" algn="tl">
                  <a:srgbClr val="000000">
                    <a:alpha val="43137"/>
                  </a:srgbClr>
                </a:outerShdw>
              </a:effectLst>
            </a:endParaRPr>
          </a:p>
          <a:p>
            <a:r>
              <a:rPr lang="en-US" sz="2800" b="1" dirty="0">
                <a:effectLst>
                  <a:outerShdw blurRad="38100" dist="38100" dir="2700000" algn="tl">
                    <a:srgbClr val="000000">
                      <a:alpha val="43137"/>
                    </a:srgbClr>
                  </a:outerShdw>
                </a:effectLst>
              </a:rPr>
              <a:t>Planned Alpha &amp; Beta testing opportunities for the community</a:t>
            </a:r>
          </a:p>
        </p:txBody>
      </p:sp>
    </p:spTree>
    <p:extLst>
      <p:ext uri="{BB962C8B-B14F-4D97-AF65-F5344CB8AC3E}">
        <p14:creationId xmlns:p14="http://schemas.microsoft.com/office/powerpoint/2010/main" val="56478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94140-C807-4C49-881C-AD56D07F785C}"/>
              </a:ext>
            </a:extLst>
          </p:cNvPr>
          <p:cNvSpPr>
            <a:spLocks noGrp="1"/>
          </p:cNvSpPr>
          <p:nvPr>
            <p:ph type="title"/>
          </p:nvPr>
        </p:nvSpPr>
        <p:spPr/>
        <p:txBody>
          <a:bodyPr>
            <a:normAutofit/>
          </a:bodyPr>
          <a:lstStyle/>
          <a:p>
            <a:r>
              <a:rPr lang="en-US" sz="6600" b="1" dirty="0">
                <a:effectLst>
                  <a:outerShdw blurRad="38100" dist="38100" dir="2700000" algn="tl">
                    <a:srgbClr val="000000">
                      <a:alpha val="43137"/>
                    </a:srgbClr>
                  </a:outerShdw>
                </a:effectLst>
              </a:rPr>
              <a:t>Planned Online Features</a:t>
            </a:r>
          </a:p>
        </p:txBody>
      </p:sp>
      <p:sp>
        <p:nvSpPr>
          <p:cNvPr id="3" name="Content Placeholder 2">
            <a:extLst>
              <a:ext uri="{FF2B5EF4-FFF2-40B4-BE49-F238E27FC236}">
                <a16:creationId xmlns:a16="http://schemas.microsoft.com/office/drawing/2014/main" id="{32BCC16C-E3AA-4065-8F9A-C43CF67F413A}"/>
              </a:ext>
            </a:extLst>
          </p:cNvPr>
          <p:cNvSpPr>
            <a:spLocks noGrp="1"/>
          </p:cNvSpPr>
          <p:nvPr>
            <p:ph idx="1"/>
          </p:nvPr>
        </p:nvSpPr>
        <p:spPr/>
        <p:txBody>
          <a:bodyPr>
            <a:normAutofit fontScale="92500" lnSpcReduction="10000"/>
          </a:bodyPr>
          <a:lstStyle/>
          <a:p>
            <a:r>
              <a:rPr lang="en-US" dirty="0"/>
              <a:t>Fully Moderator &amp; Channel Editor connectivity and permissions</a:t>
            </a:r>
          </a:p>
          <a:p>
            <a:endParaRPr lang="en-US" dirty="0"/>
          </a:p>
          <a:p>
            <a:r>
              <a:rPr lang="en-US" dirty="0"/>
              <a:t>Support for Windows, Mac, Linux, iOS, Android</a:t>
            </a:r>
          </a:p>
          <a:p>
            <a:endParaRPr lang="en-US" dirty="0"/>
          </a:p>
          <a:p>
            <a:r>
              <a:rPr lang="en-US" dirty="0"/>
              <a:t>Lightweight desktop app to continue connecting all your desktop applications (OBS Studio, </a:t>
            </a:r>
            <a:r>
              <a:rPr lang="en-US" dirty="0" err="1"/>
              <a:t>Voicemod</a:t>
            </a:r>
            <a:r>
              <a:rPr lang="en-US" dirty="0"/>
              <a:t>, </a:t>
            </a:r>
            <a:r>
              <a:rPr lang="en-US" dirty="0" err="1"/>
              <a:t>VTube</a:t>
            </a:r>
            <a:r>
              <a:rPr lang="en-US" dirty="0"/>
              <a:t> Studio, and more)</a:t>
            </a:r>
          </a:p>
          <a:p>
            <a:endParaRPr lang="en-US" dirty="0"/>
          </a:p>
          <a:p>
            <a:r>
              <a:rPr lang="en-US" dirty="0"/>
              <a:t>Advanced channel analytics, social media management, etc.</a:t>
            </a:r>
          </a:p>
          <a:p>
            <a:endParaRPr lang="en-US" dirty="0"/>
          </a:p>
          <a:p>
            <a:r>
              <a:rPr lang="en-US" dirty="0"/>
              <a:t>And even more…</a:t>
            </a:r>
          </a:p>
        </p:txBody>
      </p:sp>
    </p:spTree>
    <p:extLst>
      <p:ext uri="{BB962C8B-B14F-4D97-AF65-F5344CB8AC3E}">
        <p14:creationId xmlns:p14="http://schemas.microsoft.com/office/powerpoint/2010/main" val="144327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3938205-F427-C36F-B38E-BB0AFB124ED5}"/>
              </a:ext>
            </a:extLst>
          </p:cNvPr>
          <p:cNvSpPr>
            <a:spLocks noGrp="1"/>
          </p:cNvSpPr>
          <p:nvPr>
            <p:ph type="title"/>
          </p:nvPr>
        </p:nvSpPr>
        <p:spPr>
          <a:xfrm>
            <a:off x="838200" y="365125"/>
            <a:ext cx="10515600" cy="1325563"/>
          </a:xfrm>
        </p:spPr>
        <p:txBody>
          <a:bodyPr>
            <a:normAutofit/>
          </a:bodyPr>
          <a:lstStyle/>
          <a:p>
            <a:r>
              <a:rPr lang="en-US" sz="6600" b="1" dirty="0">
                <a:effectLst>
                  <a:outerShdw blurRad="38100" dist="38100" dir="2700000" algn="tl">
                    <a:srgbClr val="000000">
                      <a:alpha val="43137"/>
                    </a:srgbClr>
                  </a:outerShdw>
                </a:effectLst>
              </a:rPr>
              <a:t>Desktop vs Online</a:t>
            </a:r>
          </a:p>
        </p:txBody>
      </p:sp>
      <p:sp>
        <p:nvSpPr>
          <p:cNvPr id="11" name="Content Placeholder 2">
            <a:extLst>
              <a:ext uri="{FF2B5EF4-FFF2-40B4-BE49-F238E27FC236}">
                <a16:creationId xmlns:a16="http://schemas.microsoft.com/office/drawing/2014/main" id="{71D6492E-DA5F-C5D6-4A07-AEF20F35C0CD}"/>
              </a:ext>
            </a:extLst>
          </p:cNvPr>
          <p:cNvSpPr>
            <a:spLocks noGrp="1"/>
          </p:cNvSpPr>
          <p:nvPr>
            <p:ph idx="1"/>
          </p:nvPr>
        </p:nvSpPr>
        <p:spPr>
          <a:xfrm>
            <a:off x="838200" y="1690688"/>
            <a:ext cx="10515600" cy="4667250"/>
          </a:xfrm>
        </p:spPr>
        <p:txBody>
          <a:bodyPr>
            <a:normAutofit fontScale="62500" lnSpcReduction="20000"/>
          </a:bodyPr>
          <a:lstStyle/>
          <a:p>
            <a:r>
              <a:rPr lang="en-US" b="1" dirty="0">
                <a:effectLst>
                  <a:outerShdw blurRad="38100" dist="38100" dir="2700000" algn="tl">
                    <a:srgbClr val="000000">
                      <a:alpha val="43137"/>
                    </a:srgbClr>
                  </a:outerShdw>
                </a:effectLst>
              </a:rPr>
              <a:t>Mix It Up Desktop has always been free for several reasons, mainly because there are no major reoccurring costs; all minor costs we simply cover out-of-pocket</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Building a fully-online version of Mix It Up will however have large costs associated with it to run your commands, store data, and ensure fast &amp; performant functionality</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Money earned via </a:t>
            </a:r>
            <a:r>
              <a:rPr lang="en-US" b="1" dirty="0" err="1">
                <a:effectLst>
                  <a:outerShdw blurRad="38100" dist="38100" dir="2700000" algn="tl">
                    <a:srgbClr val="000000">
                      <a:alpha val="43137"/>
                    </a:srgbClr>
                  </a:outerShdw>
                </a:effectLst>
              </a:rPr>
              <a:t>Patreon</a:t>
            </a:r>
            <a:r>
              <a:rPr lang="en-US" b="1" dirty="0">
                <a:effectLst>
                  <a:outerShdw blurRad="38100" dist="38100" dir="2700000" algn="tl">
                    <a:srgbClr val="000000">
                      <a:alpha val="43137"/>
                    </a:srgbClr>
                  </a:outerShdw>
                </a:effectLst>
              </a:rPr>
              <a:t> &amp; </a:t>
            </a:r>
            <a:r>
              <a:rPr lang="en-US" b="1" dirty="0" err="1">
                <a:effectLst>
                  <a:outerShdw blurRad="38100" dist="38100" dir="2700000" algn="tl">
                    <a:srgbClr val="000000">
                      <a:alpha val="43137"/>
                    </a:srgbClr>
                  </a:outerShdw>
                </a:effectLst>
              </a:rPr>
              <a:t>RedBubble</a:t>
            </a:r>
            <a:r>
              <a:rPr lang="en-US" b="1" dirty="0">
                <a:effectLst>
                  <a:outerShdw blurRad="38100" dist="38100" dir="2700000" algn="tl">
                    <a:srgbClr val="000000">
                      <a:alpha val="43137"/>
                    </a:srgbClr>
                  </a:outerShdw>
                </a:effectLst>
              </a:rPr>
              <a:t> will help to offset some development costs with the rest being covered out-of-pocket by the Mix It Up development team</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Because of this and the fact that we’ll be continuing to maintain Mix It Up Desktop for free, we are investigating some form of a payment system for use of Mix It Up Online to ensure we can cover costs</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No specifics have been determined, but we do have the following goals:</a:t>
            </a:r>
          </a:p>
          <a:p>
            <a:pPr lvl="1"/>
            <a:r>
              <a:rPr lang="en-US" b="1" dirty="0">
                <a:effectLst>
                  <a:outerShdw blurRad="38100" dist="38100" dir="2700000" algn="tl">
                    <a:srgbClr val="000000">
                      <a:alpha val="43137"/>
                    </a:srgbClr>
                  </a:outerShdw>
                </a:effectLst>
              </a:rPr>
              <a:t>Simple &amp; straight-forward pricing, no tiering of individual features</a:t>
            </a:r>
          </a:p>
          <a:p>
            <a:pPr lvl="1"/>
            <a:r>
              <a:rPr lang="en-US" b="1" dirty="0">
                <a:effectLst>
                  <a:outerShdw blurRad="38100" dist="38100" dir="2700000" algn="tl">
                    <a:srgbClr val="000000">
                      <a:alpha val="43137"/>
                    </a:srgbClr>
                  </a:outerShdw>
                </a:effectLst>
              </a:rPr>
              <a:t>Features worth your money spent and only when costs dictate them</a:t>
            </a:r>
          </a:p>
          <a:p>
            <a:pPr lvl="1"/>
            <a:r>
              <a:rPr lang="en-US" b="1" dirty="0">
                <a:effectLst>
                  <a:outerShdw blurRad="38100" dist="38100" dir="2700000" algn="tl">
                    <a:srgbClr val="000000">
                      <a:alpha val="43137"/>
                    </a:srgbClr>
                  </a:outerShdw>
                </a:effectLst>
              </a:rPr>
              <a:t>30-day, no risk, free trial to ensure it meets all your needs</a:t>
            </a:r>
          </a:p>
        </p:txBody>
      </p:sp>
    </p:spTree>
    <p:extLst>
      <p:ext uri="{BB962C8B-B14F-4D97-AF65-F5344CB8AC3E}">
        <p14:creationId xmlns:p14="http://schemas.microsoft.com/office/powerpoint/2010/main" val="371199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D28B-4827-4E01-97FE-45425B114F2E}"/>
              </a:ext>
            </a:extLst>
          </p:cNvPr>
          <p:cNvSpPr>
            <a:spLocks noGrp="1"/>
          </p:cNvSpPr>
          <p:nvPr>
            <p:ph type="title"/>
          </p:nvPr>
        </p:nvSpPr>
        <p:spPr>
          <a:xfrm>
            <a:off x="838200" y="2766218"/>
            <a:ext cx="10515600" cy="1325563"/>
          </a:xfrm>
        </p:spPr>
        <p:txBody>
          <a:bodyPr>
            <a:noAutofit/>
          </a:bodyPr>
          <a:lstStyle/>
          <a:p>
            <a:pPr algn="ctr"/>
            <a:r>
              <a:rPr lang="en-US" sz="9600" b="1" dirty="0"/>
              <a:t>Q&amp;A Time!</a:t>
            </a:r>
          </a:p>
        </p:txBody>
      </p:sp>
    </p:spTree>
    <p:extLst>
      <p:ext uri="{BB962C8B-B14F-4D97-AF65-F5344CB8AC3E}">
        <p14:creationId xmlns:p14="http://schemas.microsoft.com/office/powerpoint/2010/main" val="4214514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CF96-E6F1-4F67-97AA-965B7AE27148}"/>
              </a:ext>
            </a:extLst>
          </p:cNvPr>
          <p:cNvSpPr>
            <a:spLocks noGrp="1"/>
          </p:cNvSpPr>
          <p:nvPr>
            <p:ph type="title"/>
          </p:nvPr>
        </p:nvSpPr>
        <p:spPr/>
        <p:txBody>
          <a:bodyPr>
            <a:normAutofit/>
          </a:bodyPr>
          <a:lstStyle/>
          <a:p>
            <a:r>
              <a:rPr lang="en-US" sz="6600" b="1" dirty="0">
                <a:effectLst>
                  <a:outerShdw blurRad="38100" dist="38100" dir="2700000" algn="tl">
                    <a:srgbClr val="000000">
                      <a:alpha val="43137"/>
                    </a:srgbClr>
                  </a:outerShdw>
                </a:effectLst>
              </a:rPr>
              <a:t>New Streaming Platforms</a:t>
            </a:r>
          </a:p>
        </p:txBody>
      </p:sp>
      <p:sp>
        <p:nvSpPr>
          <p:cNvPr id="3" name="Content Placeholder 2">
            <a:extLst>
              <a:ext uri="{FF2B5EF4-FFF2-40B4-BE49-F238E27FC236}">
                <a16:creationId xmlns:a16="http://schemas.microsoft.com/office/drawing/2014/main" id="{855ACADD-54BD-4EE4-83CB-279B00610968}"/>
              </a:ext>
            </a:extLst>
          </p:cNvPr>
          <p:cNvSpPr>
            <a:spLocks noGrp="1"/>
          </p:cNvSpPr>
          <p:nvPr>
            <p:ph idx="1"/>
          </p:nvPr>
        </p:nvSpPr>
        <p:spPr>
          <a:xfrm>
            <a:off x="838200" y="1917865"/>
            <a:ext cx="10515600" cy="4259098"/>
          </a:xfrm>
        </p:spPr>
        <p:txBody>
          <a:bodyPr>
            <a:noAutofit/>
          </a:bodyPr>
          <a:lstStyle/>
          <a:p>
            <a:r>
              <a:rPr lang="en-US" b="1" dirty="0">
                <a:effectLst>
                  <a:outerShdw blurRad="38100" dist="38100" dir="2700000" algn="tl">
                    <a:srgbClr val="000000">
                      <a:alpha val="43137"/>
                    </a:srgbClr>
                  </a:outerShdw>
                </a:effectLst>
              </a:rPr>
              <a:t>We’re excited to welcome Trovo and Glimesh to the Mix It Up!</a:t>
            </a:r>
          </a:p>
          <a:p>
            <a:pPr marL="0" indent="0">
              <a:buNone/>
            </a:pPr>
            <a:endParaRPr lang="en-US" b="1" dirty="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a:p>
            <a:pPr marL="0" indent="0">
              <a:buNone/>
            </a:pPr>
            <a:endParaRPr lang="en-US" b="1" dirty="0">
              <a:effectLst>
                <a:outerShdw blurRad="38100" dist="38100" dir="2700000" algn="tl">
                  <a:srgbClr val="000000">
                    <a:alpha val="43137"/>
                  </a:srgbClr>
                </a:outerShdw>
              </a:effectLst>
            </a:endParaRPr>
          </a:p>
          <a:p>
            <a:pPr marL="0" indent="0">
              <a:buNone/>
            </a:pPr>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Users can now access both streaming platforms in the Public version of Mix It Up</a:t>
            </a:r>
          </a:p>
        </p:txBody>
      </p:sp>
      <p:pic>
        <p:nvPicPr>
          <p:cNvPr id="7" name="Picture 6" descr="A picture containing background pattern&#10;&#10;Description automatically generated">
            <a:extLst>
              <a:ext uri="{FF2B5EF4-FFF2-40B4-BE49-F238E27FC236}">
                <a16:creationId xmlns:a16="http://schemas.microsoft.com/office/drawing/2014/main" id="{7735D826-D701-4864-A048-C19E59FD7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121" y="2867201"/>
            <a:ext cx="1294568" cy="1460664"/>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524DCC8E-0F1E-4308-AB08-82FC76223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305" y="2867201"/>
            <a:ext cx="1477575" cy="1460664"/>
          </a:xfrm>
          <a:prstGeom prst="rect">
            <a:avLst/>
          </a:prstGeom>
        </p:spPr>
      </p:pic>
    </p:spTree>
    <p:extLst>
      <p:ext uri="{BB962C8B-B14F-4D97-AF65-F5344CB8AC3E}">
        <p14:creationId xmlns:p14="http://schemas.microsoft.com/office/powerpoint/2010/main" val="2836464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CF96-E6F1-4F67-97AA-965B7AE27148}"/>
              </a:ext>
            </a:extLst>
          </p:cNvPr>
          <p:cNvSpPr>
            <a:spLocks noGrp="1"/>
          </p:cNvSpPr>
          <p:nvPr>
            <p:ph type="title"/>
          </p:nvPr>
        </p:nvSpPr>
        <p:spPr/>
        <p:txBody>
          <a:bodyPr>
            <a:normAutofit fontScale="90000"/>
          </a:bodyPr>
          <a:lstStyle/>
          <a:p>
            <a:r>
              <a:rPr lang="en-US" sz="6600" b="1" dirty="0">
                <a:effectLst>
                  <a:outerShdw blurRad="38100" dist="38100" dir="2700000" algn="tl">
                    <a:srgbClr val="000000">
                      <a:alpha val="43137"/>
                    </a:srgbClr>
                  </a:outerShdw>
                </a:effectLst>
              </a:rPr>
              <a:t>YouTube Live Test Now Available! </a:t>
            </a:r>
          </a:p>
        </p:txBody>
      </p:sp>
      <p:sp>
        <p:nvSpPr>
          <p:cNvPr id="3" name="Content Placeholder 2">
            <a:extLst>
              <a:ext uri="{FF2B5EF4-FFF2-40B4-BE49-F238E27FC236}">
                <a16:creationId xmlns:a16="http://schemas.microsoft.com/office/drawing/2014/main" id="{855ACADD-54BD-4EE4-83CB-279B00610968}"/>
              </a:ext>
            </a:extLst>
          </p:cNvPr>
          <p:cNvSpPr>
            <a:spLocks noGrp="1"/>
          </p:cNvSpPr>
          <p:nvPr>
            <p:ph idx="1"/>
          </p:nvPr>
        </p:nvSpPr>
        <p:spPr>
          <a:xfrm>
            <a:off x="838200" y="1638795"/>
            <a:ext cx="10515600" cy="4259098"/>
          </a:xfrm>
        </p:spPr>
        <p:txBody>
          <a:bodyPr>
            <a:noAutofit/>
          </a:bodyPr>
          <a:lstStyle/>
          <a:p>
            <a:r>
              <a:rPr lang="en-US" b="1" dirty="0">
                <a:effectLst>
                  <a:outerShdw blurRad="38100" dist="38100" dir="2700000" algn="tl">
                    <a:srgbClr val="000000">
                      <a:alpha val="43137"/>
                    </a:srgbClr>
                  </a:outerShdw>
                </a:effectLst>
              </a:rPr>
              <a:t>After several months of the quota approval processes, we’ve finally ready to start testing YouTube Live support!</a:t>
            </a:r>
          </a:p>
          <a:p>
            <a:endParaRPr lang="en-US" b="1" dirty="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Due to the nature of YouTube’s quota system, we’ll be starting with a limited test build first. Interested users can apply by visiting:</a:t>
            </a:r>
          </a:p>
          <a:p>
            <a:endParaRPr lang="en-US" b="1" dirty="0">
              <a:effectLst>
                <a:outerShdw blurRad="38100" dist="38100" dir="2700000" algn="tl">
                  <a:srgbClr val="000000">
                    <a:alpha val="43137"/>
                  </a:srgbClr>
                </a:outerShdw>
              </a:effectLst>
            </a:endParaRPr>
          </a:p>
        </p:txBody>
      </p:sp>
      <p:sp>
        <p:nvSpPr>
          <p:cNvPr id="6" name="Content Placeholder 2">
            <a:extLst>
              <a:ext uri="{FF2B5EF4-FFF2-40B4-BE49-F238E27FC236}">
                <a16:creationId xmlns:a16="http://schemas.microsoft.com/office/drawing/2014/main" id="{1A08CD5E-3E2D-4473-8DE2-5FE2E0547F67}"/>
              </a:ext>
            </a:extLst>
          </p:cNvPr>
          <p:cNvSpPr txBox="1">
            <a:spLocks/>
          </p:cNvSpPr>
          <p:nvPr/>
        </p:nvSpPr>
        <p:spPr>
          <a:xfrm>
            <a:off x="838200" y="5740073"/>
            <a:ext cx="10051473" cy="95933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b="1" dirty="0">
                <a:effectLst>
                  <a:outerShdw blurRad="38100" dist="38100" dir="2700000" algn="tl">
                    <a:srgbClr val="000000">
                      <a:alpha val="43137"/>
                    </a:srgbClr>
                  </a:outerShdw>
                </a:effectLst>
              </a:rPr>
              <a:t>https://www.mixitupapp.com/youtubetest</a:t>
            </a:r>
          </a:p>
        </p:txBody>
      </p:sp>
      <p:pic>
        <p:nvPicPr>
          <p:cNvPr id="5" name="Picture 4" descr="A red and white flag&#10;&#10;Description automatically generated with low confidence">
            <a:extLst>
              <a:ext uri="{FF2B5EF4-FFF2-40B4-BE49-F238E27FC236}">
                <a16:creationId xmlns:a16="http://schemas.microsoft.com/office/drawing/2014/main" id="{EB01C3F3-FF25-47E8-A958-6F0BA920E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584" y="2765487"/>
            <a:ext cx="1946832" cy="1373922"/>
          </a:xfrm>
          <a:prstGeom prst="rect">
            <a:avLst/>
          </a:prstGeom>
        </p:spPr>
      </p:pic>
    </p:spTree>
    <p:extLst>
      <p:ext uri="{BB962C8B-B14F-4D97-AF65-F5344CB8AC3E}">
        <p14:creationId xmlns:p14="http://schemas.microsoft.com/office/powerpoint/2010/main" val="107731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7674B6-1AFF-421C-A229-771EF3D30731}"/>
              </a:ext>
            </a:extLst>
          </p:cNvPr>
          <p:cNvPicPr>
            <a:picLocks noChangeAspect="1"/>
          </p:cNvPicPr>
          <p:nvPr/>
        </p:nvPicPr>
        <p:blipFill>
          <a:blip r:embed="rId2"/>
          <a:stretch>
            <a:fillRect/>
          </a:stretch>
        </p:blipFill>
        <p:spPr>
          <a:xfrm>
            <a:off x="1242947" y="2142609"/>
            <a:ext cx="9706099" cy="4398076"/>
          </a:xfrm>
          <a:prstGeom prst="rect">
            <a:avLst/>
          </a:prstGeom>
        </p:spPr>
      </p:pic>
      <p:sp>
        <p:nvSpPr>
          <p:cNvPr id="11" name="Content Placeholder 2">
            <a:extLst>
              <a:ext uri="{FF2B5EF4-FFF2-40B4-BE49-F238E27FC236}">
                <a16:creationId xmlns:a16="http://schemas.microsoft.com/office/drawing/2014/main" id="{1BC8735A-963B-4744-B507-FF5A6A11BCEF}"/>
              </a:ext>
            </a:extLst>
          </p:cNvPr>
          <p:cNvSpPr txBox="1">
            <a:spLocks/>
          </p:cNvSpPr>
          <p:nvPr/>
        </p:nvSpPr>
        <p:spPr>
          <a:xfrm>
            <a:off x="838197" y="317315"/>
            <a:ext cx="10515600" cy="3800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effectLst>
                  <a:outerShdw blurRad="38100" dist="38100" dir="2700000" algn="tl">
                    <a:srgbClr val="000000">
                      <a:alpha val="43137"/>
                    </a:srgbClr>
                  </a:outerShdw>
                </a:effectLst>
              </a:rPr>
              <a:t>New Mix It Up Wiki</a:t>
            </a:r>
          </a:p>
          <a:p>
            <a:pPr marL="0" indent="0" algn="ctr">
              <a:buFont typeface="Arial" panose="020B0604020202020204" pitchFamily="34" charset="0"/>
              <a:buNone/>
            </a:pPr>
            <a:endParaRPr lang="en-US" sz="800" b="1"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4800" b="1" dirty="0">
                <a:effectLst>
                  <a:outerShdw blurRad="38100" dist="38100" dir="2700000" algn="tl">
                    <a:srgbClr val="000000">
                      <a:alpha val="43137"/>
                    </a:srgbClr>
                  </a:outerShdw>
                </a:effectLst>
              </a:rPr>
              <a:t>https://www.mixitupapp.com/wiki</a:t>
            </a:r>
          </a:p>
        </p:txBody>
      </p:sp>
    </p:spTree>
    <p:extLst>
      <p:ext uri="{BB962C8B-B14F-4D97-AF65-F5344CB8AC3E}">
        <p14:creationId xmlns:p14="http://schemas.microsoft.com/office/powerpoint/2010/main" val="77083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56F5DD-FEE7-4127-90DF-F37B83F8827A}"/>
              </a:ext>
            </a:extLst>
          </p:cNvPr>
          <p:cNvPicPr>
            <a:picLocks noChangeAspect="1"/>
          </p:cNvPicPr>
          <p:nvPr/>
        </p:nvPicPr>
        <p:blipFill>
          <a:blip r:embed="rId2"/>
          <a:stretch>
            <a:fillRect/>
          </a:stretch>
        </p:blipFill>
        <p:spPr>
          <a:xfrm>
            <a:off x="3318750" y="2272553"/>
            <a:ext cx="5554494" cy="4354760"/>
          </a:xfrm>
          <a:prstGeom prst="rect">
            <a:avLst/>
          </a:prstGeom>
        </p:spPr>
      </p:pic>
      <p:sp>
        <p:nvSpPr>
          <p:cNvPr id="7" name="Content Placeholder 2">
            <a:extLst>
              <a:ext uri="{FF2B5EF4-FFF2-40B4-BE49-F238E27FC236}">
                <a16:creationId xmlns:a16="http://schemas.microsoft.com/office/drawing/2014/main" id="{7415E645-EA05-4FCC-AB41-B4EA37ACB64D}"/>
              </a:ext>
            </a:extLst>
          </p:cNvPr>
          <p:cNvSpPr txBox="1">
            <a:spLocks/>
          </p:cNvSpPr>
          <p:nvPr/>
        </p:nvSpPr>
        <p:spPr>
          <a:xfrm>
            <a:off x="419095" y="372124"/>
            <a:ext cx="11353803" cy="3800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effectLst>
                  <a:outerShdw blurRad="38100" dist="38100" dir="2700000" algn="tl">
                    <a:srgbClr val="000000">
                      <a:alpha val="43137"/>
                    </a:srgbClr>
                  </a:outerShdw>
                </a:effectLst>
              </a:rPr>
              <a:t>New Public Localization Support</a:t>
            </a:r>
          </a:p>
          <a:p>
            <a:pPr marL="0" indent="0" algn="ctr">
              <a:buFont typeface="Arial" panose="020B0604020202020204" pitchFamily="34" charset="0"/>
              <a:buNone/>
            </a:pPr>
            <a:endParaRPr lang="en-US" sz="800" b="1"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4800" b="1" dirty="0">
                <a:effectLst>
                  <a:outerShdw blurRad="38100" dist="38100" dir="2700000" algn="tl">
                    <a:srgbClr val="000000">
                      <a:alpha val="43137"/>
                    </a:srgbClr>
                  </a:outerShdw>
                </a:effectLst>
              </a:rPr>
              <a:t>https://www.mixitupapp.com/localization</a:t>
            </a:r>
          </a:p>
        </p:txBody>
      </p:sp>
    </p:spTree>
    <p:extLst>
      <p:ext uri="{BB962C8B-B14F-4D97-AF65-F5344CB8AC3E}">
        <p14:creationId xmlns:p14="http://schemas.microsoft.com/office/powerpoint/2010/main" val="9903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6ED715-DB62-4B28-B13B-F4DA116EFD5C}"/>
              </a:ext>
            </a:extLst>
          </p:cNvPr>
          <p:cNvSpPr>
            <a:spLocks noGrp="1"/>
          </p:cNvSpPr>
          <p:nvPr>
            <p:ph idx="1"/>
          </p:nvPr>
        </p:nvSpPr>
        <p:spPr>
          <a:xfrm>
            <a:off x="838200" y="3677772"/>
            <a:ext cx="10515600" cy="2776466"/>
          </a:xfrm>
        </p:spPr>
        <p:txBody>
          <a:bodyPr>
            <a:normAutofit/>
          </a:bodyPr>
          <a:lstStyle/>
          <a:p>
            <a:pPr marL="0" indent="0">
              <a:buNone/>
            </a:pPr>
            <a:r>
              <a:rPr lang="en-US" dirty="0"/>
              <a:t>The Ambassador Program is a new partnership opportunity to support our community members. We help provide the tools and resources to you to help you create awesome Mix It Up content for your viewers, plus you get some nice perks for yourself.</a:t>
            </a:r>
          </a:p>
          <a:p>
            <a:pPr marL="0" indent="0">
              <a:buNone/>
            </a:pPr>
            <a:endParaRPr lang="en-US" dirty="0"/>
          </a:p>
          <a:p>
            <a:pPr marL="0" indent="0" algn="ctr">
              <a:buNone/>
            </a:pPr>
            <a:r>
              <a:rPr lang="en-US" dirty="0"/>
              <a:t>Apply Today:     </a:t>
            </a:r>
            <a:r>
              <a:rPr lang="en-US" sz="2800" b="1" dirty="0">
                <a:effectLst>
                  <a:outerShdw blurRad="38100" dist="38100" dir="2700000" algn="tl">
                    <a:srgbClr val="000000">
                      <a:alpha val="43137"/>
                    </a:srgbClr>
                  </a:outerShdw>
                </a:effectLst>
              </a:rPr>
              <a:t>https://mixitupapp.com/ambassador</a:t>
            </a:r>
          </a:p>
        </p:txBody>
      </p:sp>
      <p:pic>
        <p:nvPicPr>
          <p:cNvPr id="7" name="Content Placeholder 4" descr="Logo&#10;&#10;Description automatically generated">
            <a:extLst>
              <a:ext uri="{FF2B5EF4-FFF2-40B4-BE49-F238E27FC236}">
                <a16:creationId xmlns:a16="http://schemas.microsoft.com/office/drawing/2014/main" id="{95A11EE9-1B56-4A55-813F-35DE540C2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55219"/>
            <a:ext cx="10515600" cy="2725010"/>
          </a:xfrm>
          <a:prstGeom prst="rect">
            <a:avLst/>
          </a:prstGeom>
        </p:spPr>
      </p:pic>
    </p:spTree>
    <p:extLst>
      <p:ext uri="{BB962C8B-B14F-4D97-AF65-F5344CB8AC3E}">
        <p14:creationId xmlns:p14="http://schemas.microsoft.com/office/powerpoint/2010/main" val="2237053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6ED715-DB62-4B28-B13B-F4DA116EFD5C}"/>
              </a:ext>
            </a:extLst>
          </p:cNvPr>
          <p:cNvSpPr>
            <a:spLocks noGrp="1"/>
          </p:cNvSpPr>
          <p:nvPr>
            <p:ph idx="1"/>
          </p:nvPr>
        </p:nvSpPr>
        <p:spPr>
          <a:xfrm>
            <a:off x="838200" y="3677772"/>
            <a:ext cx="10515600" cy="2776466"/>
          </a:xfrm>
        </p:spPr>
        <p:txBody>
          <a:bodyPr>
            <a:normAutofit fontScale="92500" lnSpcReduction="20000"/>
          </a:bodyPr>
          <a:lstStyle/>
          <a:p>
            <a:pPr marL="0" indent="0" algn="ctr">
              <a:buNone/>
            </a:pPr>
            <a:r>
              <a:rPr lang="en-US" b="1" dirty="0">
                <a:effectLst>
                  <a:outerShdw blurRad="38100" dist="38100" dir="2700000" algn="tl">
                    <a:srgbClr val="000000">
                      <a:alpha val="43137"/>
                    </a:srgbClr>
                  </a:outerShdw>
                </a:effectLst>
              </a:rPr>
              <a:t>Mix It Up will be at TwitchCon 2022 in San Diego!</a:t>
            </a:r>
          </a:p>
          <a:p>
            <a:pPr marL="0" indent="0">
              <a:buNone/>
            </a:pPr>
            <a:endParaRPr lang="en-US" b="1"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Mix It Up will have it’s first convention booth in the Streamer Workshop. We’ll have demo stations to let users try out Mix It Up, a full live-stream from the show floor, giveaways, &amp; more!</a:t>
            </a:r>
          </a:p>
          <a:p>
            <a:pPr marL="0" indent="0">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Be sure to stop by!</a:t>
            </a:r>
          </a:p>
        </p:txBody>
      </p:sp>
      <p:pic>
        <p:nvPicPr>
          <p:cNvPr id="1026" name="Picture 2">
            <a:extLst>
              <a:ext uri="{FF2B5EF4-FFF2-40B4-BE49-F238E27FC236}">
                <a16:creationId xmlns:a16="http://schemas.microsoft.com/office/drawing/2014/main" id="{2B14EAE3-596F-4050-8AD0-35BAF9322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570378"/>
            <a:ext cx="521970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01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CD2D-768D-4BF1-AAE2-773CA50AB470}"/>
              </a:ext>
            </a:extLst>
          </p:cNvPr>
          <p:cNvSpPr>
            <a:spLocks noGrp="1"/>
          </p:cNvSpPr>
          <p:nvPr>
            <p:ph type="title"/>
          </p:nvPr>
        </p:nvSpPr>
        <p:spPr/>
        <p:txBody>
          <a:bodyPr>
            <a:noAutofit/>
          </a:bodyPr>
          <a:lstStyle/>
          <a:p>
            <a:r>
              <a:rPr lang="en-US" sz="6600" b="1" dirty="0">
                <a:effectLst>
                  <a:outerShdw blurRad="38100" dist="38100" dir="2700000" algn="tl">
                    <a:srgbClr val="000000">
                      <a:alpha val="43137"/>
                    </a:srgbClr>
                  </a:outerShdw>
                </a:effectLst>
              </a:rPr>
              <a:t>User Donations</a:t>
            </a:r>
          </a:p>
        </p:txBody>
      </p:sp>
      <p:sp>
        <p:nvSpPr>
          <p:cNvPr id="3" name="Content Placeholder 2">
            <a:extLst>
              <a:ext uri="{FF2B5EF4-FFF2-40B4-BE49-F238E27FC236}">
                <a16:creationId xmlns:a16="http://schemas.microsoft.com/office/drawing/2014/main" id="{40865B6A-1F69-49CA-ACB8-8D400CA62D3A}"/>
              </a:ext>
            </a:extLst>
          </p:cNvPr>
          <p:cNvSpPr>
            <a:spLocks noGrp="1"/>
          </p:cNvSpPr>
          <p:nvPr>
            <p:ph idx="1"/>
          </p:nvPr>
        </p:nvSpPr>
        <p:spPr/>
        <p:txBody>
          <a:bodyPr>
            <a:normAutofit lnSpcReduction="10000"/>
          </a:bodyPr>
          <a:lstStyle/>
          <a:p>
            <a:r>
              <a:rPr lang="en-US" b="1" dirty="0">
                <a:effectLst>
                  <a:outerShdw blurRad="38100" dist="38100" dir="2700000" algn="tl">
                    <a:srgbClr val="000000">
                      <a:alpha val="43137"/>
                    </a:srgbClr>
                  </a:outerShdw>
                </a:effectLst>
              </a:rPr>
              <a:t>Mix It Up is a free, open-source application.</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There’s no fee or subscription to use the app, as it doesn’t “cost” us anything to run it beyond minor expenses.</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We’re often asked by our users how they can financially give back to the team for the work we do.</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While we appreciate it, we like to ensure that even when giving something, you’re getting something in return for your money.</a:t>
            </a:r>
          </a:p>
        </p:txBody>
      </p:sp>
    </p:spTree>
    <p:extLst>
      <p:ext uri="{BB962C8B-B14F-4D97-AF65-F5344CB8AC3E}">
        <p14:creationId xmlns:p14="http://schemas.microsoft.com/office/powerpoint/2010/main" val="1623386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0E689-DCC7-4B10-8195-E67FFD33FE05}"/>
              </a:ext>
            </a:extLst>
          </p:cNvPr>
          <p:cNvSpPr>
            <a:spLocks noGrp="1"/>
          </p:cNvSpPr>
          <p:nvPr>
            <p:ph idx="1"/>
          </p:nvPr>
        </p:nvSpPr>
        <p:spPr>
          <a:xfrm>
            <a:off x="838200" y="2217990"/>
            <a:ext cx="10515600" cy="3800858"/>
          </a:xfrm>
        </p:spPr>
        <p:txBody>
          <a:bodyPr/>
          <a:lstStyle/>
          <a:p>
            <a:pPr marL="0" indent="0" algn="ctr">
              <a:buNone/>
            </a:pPr>
            <a:r>
              <a:rPr lang="en-US" sz="4800" b="1" dirty="0">
                <a:effectLst>
                  <a:outerShdw blurRad="38100" dist="38100" dir="2700000" algn="tl">
                    <a:srgbClr val="000000">
                      <a:alpha val="43137"/>
                    </a:srgbClr>
                  </a:outerShdw>
                </a:effectLst>
              </a:rPr>
              <a:t>https://mixitupapp.com/redbubble</a:t>
            </a:r>
          </a:p>
        </p:txBody>
      </p:sp>
      <p:pic>
        <p:nvPicPr>
          <p:cNvPr id="5" name="Picture 4" descr="A picture containing text, clipart&#10;&#10;Description automatically generated">
            <a:extLst>
              <a:ext uri="{FF2B5EF4-FFF2-40B4-BE49-F238E27FC236}">
                <a16:creationId xmlns:a16="http://schemas.microsoft.com/office/drawing/2014/main" id="{D8BC7410-8DDD-49E0-B53A-19DDF7DA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634" y="356114"/>
            <a:ext cx="7262732" cy="1469511"/>
          </a:xfrm>
          <a:prstGeom prst="rect">
            <a:avLst/>
          </a:prstGeom>
        </p:spPr>
      </p:pic>
      <p:pic>
        <p:nvPicPr>
          <p:cNvPr id="9" name="Picture 8">
            <a:extLst>
              <a:ext uri="{FF2B5EF4-FFF2-40B4-BE49-F238E27FC236}">
                <a16:creationId xmlns:a16="http://schemas.microsoft.com/office/drawing/2014/main" id="{4A41DCE9-E034-45E5-A452-EB9FA95A2B93}"/>
              </a:ext>
            </a:extLst>
          </p:cNvPr>
          <p:cNvPicPr>
            <a:picLocks noChangeAspect="1"/>
          </p:cNvPicPr>
          <p:nvPr/>
        </p:nvPicPr>
        <p:blipFill>
          <a:blip r:embed="rId3"/>
          <a:stretch>
            <a:fillRect/>
          </a:stretch>
        </p:blipFill>
        <p:spPr>
          <a:xfrm>
            <a:off x="8596276" y="2160490"/>
            <a:ext cx="2990989" cy="3987985"/>
          </a:xfrm>
          <a:prstGeom prst="rect">
            <a:avLst/>
          </a:prstGeom>
        </p:spPr>
      </p:pic>
      <p:pic>
        <p:nvPicPr>
          <p:cNvPr id="13" name="Picture 12">
            <a:extLst>
              <a:ext uri="{FF2B5EF4-FFF2-40B4-BE49-F238E27FC236}">
                <a16:creationId xmlns:a16="http://schemas.microsoft.com/office/drawing/2014/main" id="{F36F37EB-6100-4E5E-994A-D301908369F2}"/>
              </a:ext>
            </a:extLst>
          </p:cNvPr>
          <p:cNvPicPr>
            <a:picLocks noChangeAspect="1"/>
          </p:cNvPicPr>
          <p:nvPr/>
        </p:nvPicPr>
        <p:blipFill>
          <a:blip r:embed="rId4"/>
          <a:stretch>
            <a:fillRect/>
          </a:stretch>
        </p:blipFill>
        <p:spPr>
          <a:xfrm>
            <a:off x="3954405" y="3836141"/>
            <a:ext cx="4007314" cy="2182707"/>
          </a:xfrm>
          <a:prstGeom prst="rect">
            <a:avLst/>
          </a:prstGeom>
        </p:spPr>
      </p:pic>
      <p:pic>
        <p:nvPicPr>
          <p:cNvPr id="15" name="Picture 14">
            <a:extLst>
              <a:ext uri="{FF2B5EF4-FFF2-40B4-BE49-F238E27FC236}">
                <a16:creationId xmlns:a16="http://schemas.microsoft.com/office/drawing/2014/main" id="{A9CF5B41-32EE-4FE2-9539-B11345BABFDC}"/>
              </a:ext>
            </a:extLst>
          </p:cNvPr>
          <p:cNvPicPr>
            <a:picLocks noChangeAspect="1"/>
          </p:cNvPicPr>
          <p:nvPr/>
        </p:nvPicPr>
        <p:blipFill>
          <a:blip r:embed="rId5"/>
          <a:stretch>
            <a:fillRect/>
          </a:stretch>
        </p:blipFill>
        <p:spPr>
          <a:xfrm>
            <a:off x="417717" y="3576807"/>
            <a:ext cx="2922154" cy="2925079"/>
          </a:xfrm>
          <a:prstGeom prst="rect">
            <a:avLst/>
          </a:prstGeom>
        </p:spPr>
      </p:pic>
      <p:pic>
        <p:nvPicPr>
          <p:cNvPr id="17" name="Picture 16">
            <a:extLst>
              <a:ext uri="{FF2B5EF4-FFF2-40B4-BE49-F238E27FC236}">
                <a16:creationId xmlns:a16="http://schemas.microsoft.com/office/drawing/2014/main" id="{F4D719C8-61D4-4512-8CFC-FD2AA7D5753A}"/>
              </a:ext>
            </a:extLst>
          </p:cNvPr>
          <p:cNvPicPr>
            <a:picLocks noChangeAspect="1"/>
          </p:cNvPicPr>
          <p:nvPr/>
        </p:nvPicPr>
        <p:blipFill>
          <a:blip r:embed="rId6"/>
          <a:stretch>
            <a:fillRect/>
          </a:stretch>
        </p:blipFill>
        <p:spPr>
          <a:xfrm>
            <a:off x="8630693" y="5322159"/>
            <a:ext cx="2922154" cy="1239797"/>
          </a:xfrm>
          <a:prstGeom prst="rect">
            <a:avLst/>
          </a:prstGeom>
        </p:spPr>
      </p:pic>
    </p:spTree>
    <p:extLst>
      <p:ext uri="{BB962C8B-B14F-4D97-AF65-F5344CB8AC3E}">
        <p14:creationId xmlns:p14="http://schemas.microsoft.com/office/powerpoint/2010/main" val="3169591512"/>
      </p:ext>
    </p:extLst>
  </p:cSld>
  <p:clrMapOvr>
    <a:masterClrMapping/>
  </p:clrMapOvr>
</p:sld>
</file>

<file path=ppt/theme/theme1.xml><?xml version="1.0" encoding="utf-8"?>
<a:theme xmlns:a="http://schemas.openxmlformats.org/drawingml/2006/main" name="PowerPoint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Heme" id="{CAB21FC2-862A-43A9-87B1-810BF882C685}" vid="{C231CDE4-7222-478F-8A5E-CED2B618FA89}"/>
    </a:ext>
  </a:extLst>
</a:theme>
</file>

<file path=docProps/app.xml><?xml version="1.0" encoding="utf-8"?>
<Properties xmlns="http://schemas.openxmlformats.org/officeDocument/2006/extended-properties" xmlns:vt="http://schemas.openxmlformats.org/officeDocument/2006/docPropsVTypes">
  <Template>PowerPoint Theme</Template>
  <TotalTime>37512</TotalTime>
  <Words>737</Words>
  <Application>Microsoft Office PowerPoint</Application>
  <PresentationFormat>Widescreen</PresentationFormat>
  <Paragraphs>98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PowerPoint THeme</vt:lpstr>
      <vt:lpstr>2022 Yearly Update</vt:lpstr>
      <vt:lpstr>New Streaming Platforms</vt:lpstr>
      <vt:lpstr>YouTube Live Test Now Available! </vt:lpstr>
      <vt:lpstr>PowerPoint Presentation</vt:lpstr>
      <vt:lpstr>PowerPoint Presentation</vt:lpstr>
      <vt:lpstr>PowerPoint Presentation</vt:lpstr>
      <vt:lpstr>PowerPoint Presentation</vt:lpstr>
      <vt:lpstr>User Donations</vt:lpstr>
      <vt:lpstr>PowerPoint Presentation</vt:lpstr>
      <vt:lpstr>PowerPoint Presentation</vt:lpstr>
      <vt:lpstr>Mix It Up through the years…</vt:lpstr>
      <vt:lpstr>5 years of powering your streams</vt:lpstr>
      <vt:lpstr>PowerPoint Presentation</vt:lpstr>
      <vt:lpstr>PowerPoint Presentation</vt:lpstr>
      <vt:lpstr>PowerPoint Presentation</vt:lpstr>
      <vt:lpstr>Planned Online Features</vt:lpstr>
      <vt:lpstr>Desktop vs Online</vt:lpstr>
      <vt:lpstr>Q&amp;A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 Updates &amp; Plans</dc:title>
  <dc:creator>Matthew Olivo</dc:creator>
  <cp:lastModifiedBy>Matthew Olivo</cp:lastModifiedBy>
  <cp:revision>51</cp:revision>
  <dcterms:created xsi:type="dcterms:W3CDTF">2022-03-07T06:31:24Z</dcterms:created>
  <dcterms:modified xsi:type="dcterms:W3CDTF">2022-04-24T18:09:00Z</dcterms:modified>
</cp:coreProperties>
</file>